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11EB14-C09C-4608-8D28-E22824254823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67F64-010E-4B17-9DE6-A09A21B15D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2560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67F64-010E-4B17-9DE6-A09A21B15D8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423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67F64-010E-4B17-9DE6-A09A21B15D8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161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67F64-010E-4B17-9DE6-A09A21B15D8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366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88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643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22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065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16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334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81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56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117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407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420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BE8C5-B3BD-4F7F-8537-36255D940A6A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2A322-422E-44A4-BAAB-9B2A251031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95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b="1" dirty="0" smtClean="0"/>
              <a:t>Лекция 1.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325" b="1" dirty="0"/>
              <a:t>Тема: «Предмет патологии клеток. Влияние повреждающих факторов на структуру и функцию клеток» </a:t>
            </a:r>
            <a:br>
              <a:rPr lang="ru-RU" sz="2325" b="1" dirty="0"/>
            </a:br>
            <a:endParaRPr lang="ru-RU" sz="2325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3015" y="4158853"/>
            <a:ext cx="6858000" cy="1241822"/>
          </a:xfrm>
        </p:spPr>
        <p:txBody>
          <a:bodyPr>
            <a:normAutofit/>
          </a:bodyPr>
          <a:lstStyle/>
          <a:p>
            <a:r>
              <a:rPr lang="ru-RU" sz="2100" dirty="0"/>
              <a:t>Лектор – д.б.н., профессор </a:t>
            </a:r>
            <a:r>
              <a:rPr lang="ru-RU" sz="2100" dirty="0" err="1"/>
              <a:t>Т.М.Шалахметова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3926989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35528"/>
            <a:ext cx="7933459" cy="346364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FF0000"/>
                </a:solidFill>
              </a:rPr>
              <a:t>СОХРАНЕНИЕ ГОМЕОСТАЗА И ПАТОЛОГИЯ КЛЕТКИ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581892"/>
            <a:ext cx="7933459" cy="601287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47500" lnSpcReduction="20000"/>
          </a:bodyPr>
          <a:lstStyle/>
          <a:p>
            <a:r>
              <a:rPr lang="ru-RU" dirty="0"/>
              <a:t> </a:t>
            </a:r>
            <a:r>
              <a:rPr lang="ru-RU" sz="3400" b="1" dirty="0">
                <a:solidFill>
                  <a:srgbClr val="FF0000"/>
                </a:solidFill>
              </a:rPr>
              <a:t>Патология клетки </a:t>
            </a:r>
            <a:r>
              <a:rPr lang="ru-RU" sz="3400" b="1" dirty="0"/>
              <a:t>– типовой патологический процесс, характеризующийся нарушением внутриклеточного гомеостаза, что ограничивает функциональные возможности клетки и может приводить ее к гибели или снижению продолжительности жизни</a:t>
            </a:r>
            <a:r>
              <a:rPr lang="ru-RU" sz="3400" b="1" i="1" dirty="0"/>
              <a:t>.</a:t>
            </a:r>
            <a:endParaRPr lang="ru-RU" sz="3400" b="1" dirty="0"/>
          </a:p>
          <a:p>
            <a:r>
              <a:rPr lang="ru-RU" sz="3400" b="1" i="1" dirty="0">
                <a:solidFill>
                  <a:srgbClr val="FF0000"/>
                </a:solidFill>
              </a:rPr>
              <a:t>Гомеостаз клетки</a:t>
            </a:r>
            <a:r>
              <a:rPr lang="ru-RU" sz="3400" dirty="0">
                <a:solidFill>
                  <a:srgbClr val="FF0000"/>
                </a:solidFill>
              </a:rPr>
              <a:t> – </a:t>
            </a:r>
            <a:r>
              <a:rPr lang="ru-RU" sz="3400" b="1" dirty="0"/>
              <a:t>способность клетки существовать при изменении условий обитания с сохранением устойчивого динамического равновесия со средой.</a:t>
            </a:r>
          </a:p>
          <a:p>
            <a:r>
              <a:rPr lang="ru-RU" sz="3400" i="1" dirty="0"/>
              <a:t>Гомеостаз клетки - это</a:t>
            </a:r>
            <a:r>
              <a:rPr lang="ru-RU" sz="3400" dirty="0"/>
              <a:t> </a:t>
            </a:r>
            <a:r>
              <a:rPr lang="ru-RU" sz="3400" i="1" dirty="0"/>
              <a:t>внутриклеточное постоянство ионов водорода, электронов, кислорода, субстратов для энергетического и пластического обеспечения жизнедеятельности клетки, ферментов, нуклеотидов и  ряда других веществ. </a:t>
            </a:r>
            <a:endParaRPr lang="ru-RU" sz="3400" dirty="0"/>
          </a:p>
          <a:p>
            <a:r>
              <a:rPr lang="ru-RU" sz="3400" b="1" u="sng" dirty="0">
                <a:solidFill>
                  <a:srgbClr val="FF0000"/>
                </a:solidFill>
              </a:rPr>
              <a:t>Гомеостаз клетки зависит от:</a:t>
            </a:r>
          </a:p>
          <a:p>
            <a:pPr lvl="0"/>
            <a:r>
              <a:rPr lang="ru-RU" sz="3400" b="1" i="1" dirty="0"/>
              <a:t>структурно-функционального состояния</a:t>
            </a:r>
            <a:r>
              <a:rPr lang="ru-RU" sz="3400" b="1" dirty="0"/>
              <a:t> </a:t>
            </a:r>
            <a:r>
              <a:rPr lang="ru-RU" sz="3400" dirty="0"/>
              <a:t>ее различных мембран (</a:t>
            </a:r>
            <a:r>
              <a:rPr lang="ru-RU" sz="3400" dirty="0" err="1"/>
              <a:t>плазмолемы</a:t>
            </a:r>
            <a:r>
              <a:rPr lang="ru-RU" sz="3400" dirty="0"/>
              <a:t>, митохондрий, лизосом и др.) и органелл, интенсивности течения внутриклеточных биохимических процессов. Это своеобразная «</a:t>
            </a:r>
            <a:r>
              <a:rPr lang="ru-RU" sz="3400" b="1" i="1" dirty="0"/>
              <a:t>метаболическая составляющая гомеостаза</a:t>
            </a:r>
            <a:r>
              <a:rPr lang="ru-RU" sz="3400" dirty="0"/>
              <a:t>» и определяется работой исполнительного аппарата клетки; </a:t>
            </a:r>
          </a:p>
          <a:p>
            <a:pPr lvl="0"/>
            <a:r>
              <a:rPr lang="ru-RU" sz="3400" b="1" i="1" dirty="0"/>
              <a:t>информационных процессов</a:t>
            </a:r>
            <a:r>
              <a:rPr lang="ru-RU" sz="3400" dirty="0"/>
              <a:t>. Нормальная жизнедеятельность клетки невозможна без информации, поступающей к ней из внешней среды. Очень часто она изменяет параметры внутриклеточного постоянства, что является следствием включения приспособительных (адаптивных) программ, позволяющих клетке оптимально приспосабливаться к конкретной ситуации согласно поступившей информации. «</a:t>
            </a:r>
            <a:r>
              <a:rPr lang="ru-RU" sz="3400" i="1" dirty="0"/>
              <a:t>Правильность</a:t>
            </a:r>
            <a:r>
              <a:rPr lang="ru-RU" sz="3400" dirty="0"/>
              <a:t>» изменения констант внутриклеточного гомеостаза и их поддержание в границах нормы в данном случае определяется в первую очередь </a:t>
            </a:r>
            <a:r>
              <a:rPr lang="ru-RU" sz="3400" i="1" dirty="0"/>
              <a:t>количеством</a:t>
            </a:r>
            <a:r>
              <a:rPr lang="ru-RU" sz="3400" dirty="0"/>
              <a:t> и</a:t>
            </a:r>
            <a:r>
              <a:rPr lang="ru-RU" sz="3400" i="1" dirty="0"/>
              <a:t> качеством</a:t>
            </a:r>
            <a:r>
              <a:rPr lang="ru-RU" sz="3400" dirty="0"/>
              <a:t> информационного обеспечения клетки (</a:t>
            </a:r>
            <a:r>
              <a:rPr lang="ru-RU" sz="3400" u="sng" dirty="0"/>
              <a:t>наличием сигнальных молекул, рецепторов, </a:t>
            </a:r>
            <a:r>
              <a:rPr lang="ru-RU" sz="3400" u="sng" dirty="0" err="1"/>
              <a:t>пострецепторных</a:t>
            </a:r>
            <a:r>
              <a:rPr lang="ru-RU" sz="3400" u="sng" dirty="0"/>
              <a:t> связей </a:t>
            </a:r>
            <a:r>
              <a:rPr lang="ru-RU" sz="3400" dirty="0"/>
              <a:t>и др.). Исполнительный аппарат клетки выполняет лишь «</a:t>
            </a:r>
            <a:r>
              <a:rPr lang="ru-RU" sz="3400" i="1" dirty="0"/>
              <a:t>полученные указание</a:t>
            </a:r>
            <a:r>
              <a:rPr lang="ru-RU" sz="3400" dirty="0"/>
              <a:t>». </a:t>
            </a:r>
          </a:p>
          <a:p>
            <a:r>
              <a:rPr lang="ru-RU" sz="3400" dirty="0"/>
              <a:t>Следовательно, патология клетки может возникнуть и без первичного «</a:t>
            </a:r>
            <a:r>
              <a:rPr lang="ru-RU" sz="3400" i="1" dirty="0"/>
              <a:t>полома</a:t>
            </a:r>
            <a:r>
              <a:rPr lang="ru-RU" sz="3400" dirty="0"/>
              <a:t>» ее исполнительного аппарата, а из-за нарушений в механизмах сигнализации, в так называемой «</a:t>
            </a:r>
            <a:r>
              <a:rPr lang="ru-RU" sz="3400" b="1" i="1" dirty="0"/>
              <a:t>информационной составляющей</a:t>
            </a:r>
            <a:r>
              <a:rPr lang="ru-RU" sz="3400" dirty="0"/>
              <a:t>» внутриклеточного гомеостаза.</a:t>
            </a:r>
          </a:p>
        </p:txBody>
      </p:sp>
    </p:spTree>
    <p:extLst>
      <p:ext uri="{BB962C8B-B14F-4D97-AF65-F5344CB8AC3E}">
        <p14:creationId xmlns:p14="http://schemas.microsoft.com/office/powerpoint/2010/main" val="2889470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0836"/>
            <a:ext cx="8016586" cy="568037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Факторы вызывающие повреждение клеток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1" y="678873"/>
            <a:ext cx="8016585" cy="588818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900" dirty="0"/>
              <a:t>В зависимости от природы этиологического фактора, нарушающего гомеостаз (метаболическое и/или информационное его составляющее) клетки, различают </a:t>
            </a:r>
            <a:r>
              <a:rPr lang="ru-RU" sz="2900" i="1" u="sng" dirty="0"/>
              <a:t>физические, химические</a:t>
            </a:r>
            <a:r>
              <a:rPr lang="ru-RU" sz="2900" u="sng" dirty="0"/>
              <a:t> и </a:t>
            </a:r>
            <a:r>
              <a:rPr lang="ru-RU" sz="2900" i="1" u="sng" dirty="0"/>
              <a:t>биологические</a:t>
            </a:r>
            <a:r>
              <a:rPr lang="ru-RU" sz="2900" u="sng" dirty="0"/>
              <a:t> повреждающие агенты.</a:t>
            </a:r>
          </a:p>
          <a:p>
            <a:pPr algn="just"/>
            <a:r>
              <a:rPr lang="ru-RU" sz="2900" b="1" dirty="0">
                <a:solidFill>
                  <a:srgbClr val="FF0000"/>
                </a:solidFill>
              </a:rPr>
              <a:t>Физические этиологические факторы</a:t>
            </a:r>
            <a:r>
              <a:rPr lang="ru-RU" sz="2900" dirty="0">
                <a:solidFill>
                  <a:srgbClr val="FF0000"/>
                </a:solidFill>
              </a:rPr>
              <a:t> </a:t>
            </a:r>
            <a:r>
              <a:rPr lang="ru-RU" sz="2900" dirty="0"/>
              <a:t>– это механические и температурные воздействия (</a:t>
            </a:r>
            <a:r>
              <a:rPr lang="ru-RU" sz="2900" dirty="0" err="1"/>
              <a:t>гипо</a:t>
            </a:r>
            <a:r>
              <a:rPr lang="ru-RU" sz="2900" dirty="0"/>
              <a:t>- и гипертермия), энергия электрического тока, ионизирующей радиации и электромагнитных волн, влияние факторов космического полета (ускорение, </a:t>
            </a:r>
            <a:r>
              <a:rPr lang="ru-RU" sz="2900" dirty="0" err="1"/>
              <a:t>гипокенезия</a:t>
            </a:r>
            <a:r>
              <a:rPr lang="ru-RU" sz="2900" dirty="0"/>
              <a:t>) и др.</a:t>
            </a:r>
          </a:p>
          <a:p>
            <a:pPr algn="just"/>
            <a:r>
              <a:rPr lang="ru-RU" sz="2900" b="1" dirty="0">
                <a:solidFill>
                  <a:srgbClr val="FF0000"/>
                </a:solidFill>
              </a:rPr>
              <a:t>Химические этиологические факторы</a:t>
            </a:r>
            <a:r>
              <a:rPr lang="ru-RU" sz="2900" dirty="0">
                <a:solidFill>
                  <a:srgbClr val="FF0000"/>
                </a:solidFill>
              </a:rPr>
              <a:t> </a:t>
            </a:r>
            <a:r>
              <a:rPr lang="ru-RU" sz="2900" dirty="0"/>
              <a:t>– воздействие многочисленных неорганических и органических веществ (кислоты, щелочи, соли тяжелых металлов, этиловый и метиловый спирт). Патология может быть обусловлена дефицитом или избытком белков, жиров, углеводов, витаминов, микроэлементов и др. веществ. Немаловажное значение в этой группе факторов имеют и </a:t>
            </a:r>
            <a:r>
              <a:rPr lang="ru-RU" sz="2900" i="1" dirty="0"/>
              <a:t>лекарственные</a:t>
            </a:r>
            <a:r>
              <a:rPr lang="ru-RU" sz="2900" dirty="0"/>
              <a:t> препараты. </a:t>
            </a:r>
          </a:p>
          <a:p>
            <a:pPr algn="just"/>
            <a:r>
              <a:rPr lang="ru-RU" sz="2900" b="1" dirty="0">
                <a:solidFill>
                  <a:srgbClr val="FF0000"/>
                </a:solidFill>
              </a:rPr>
              <a:t>Биологические этиологические факторы</a:t>
            </a:r>
            <a:r>
              <a:rPr lang="ru-RU" sz="2900" dirty="0">
                <a:solidFill>
                  <a:srgbClr val="FF0000"/>
                </a:solidFill>
              </a:rPr>
              <a:t> </a:t>
            </a:r>
            <a:r>
              <a:rPr lang="ru-RU" sz="2900" dirty="0"/>
              <a:t>– </a:t>
            </a:r>
            <a:r>
              <a:rPr lang="ru-RU" sz="2900" dirty="0" err="1" smtClean="0"/>
              <a:t>прионы</a:t>
            </a:r>
            <a:r>
              <a:rPr lang="ru-RU" sz="2900" dirty="0" smtClean="0"/>
              <a:t> (инфекционные белки), </a:t>
            </a:r>
            <a:r>
              <a:rPr lang="ru-RU" sz="2900" dirty="0"/>
              <a:t>вирусы, бактерии, гельминты, паразитические простейшие и продукты их жизнедеятельности. </a:t>
            </a:r>
          </a:p>
          <a:p>
            <a:pPr algn="just"/>
            <a:r>
              <a:rPr lang="ru-RU" sz="2900" dirty="0"/>
              <a:t>Все, выше названные патогенные факторы, вызывают различные повреждения клеток.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888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3699" y="207819"/>
            <a:ext cx="7358702" cy="443345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solidFill>
                  <a:srgbClr val="FF0000"/>
                </a:solidFill>
              </a:rPr>
              <a:t>Типы повреждения клетки 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3698" y="651164"/>
            <a:ext cx="8037575" cy="601287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ru-RU" sz="1800" dirty="0">
                <a:solidFill>
                  <a:srgbClr val="FF0000"/>
                </a:solidFill>
              </a:rPr>
              <a:t> </a:t>
            </a:r>
            <a:r>
              <a:rPr lang="ru-RU" sz="1800" b="1" i="1" dirty="0">
                <a:solidFill>
                  <a:srgbClr val="FF0000"/>
                </a:solidFill>
              </a:rPr>
              <a:t>Острое повреждение</a:t>
            </a:r>
            <a:r>
              <a:rPr lang="ru-RU" sz="1800" dirty="0">
                <a:solidFill>
                  <a:srgbClr val="FF0000"/>
                </a:solidFill>
              </a:rPr>
              <a:t> </a:t>
            </a:r>
            <a:r>
              <a:rPr lang="ru-RU" sz="1800" dirty="0"/>
              <a:t>развивается быстро, и как правило, в результате однократного, но интенсивного повреждающего воздействия.</a:t>
            </a:r>
          </a:p>
          <a:p>
            <a:pPr lvl="0"/>
            <a:r>
              <a:rPr lang="ru-RU" sz="1800" dirty="0"/>
              <a:t> </a:t>
            </a:r>
            <a:r>
              <a:rPr lang="ru-RU" sz="1800" b="1" i="1" dirty="0">
                <a:solidFill>
                  <a:srgbClr val="FF0000"/>
                </a:solidFill>
              </a:rPr>
              <a:t>Хроническое повреждение</a:t>
            </a:r>
            <a:r>
              <a:rPr lang="ru-RU" sz="1800" dirty="0">
                <a:solidFill>
                  <a:srgbClr val="FF0000"/>
                </a:solidFill>
              </a:rPr>
              <a:t> </a:t>
            </a:r>
            <a:r>
              <a:rPr lang="ru-RU" sz="1800" dirty="0"/>
              <a:t>протекает медленно и является следствием многократного влияния, но менее интенсивного по силе повреждения агента; </a:t>
            </a:r>
          </a:p>
          <a:p>
            <a:pPr lvl="0"/>
            <a:r>
              <a:rPr lang="ru-RU" sz="1800" b="1" i="1" dirty="0">
                <a:solidFill>
                  <a:srgbClr val="FF0000"/>
                </a:solidFill>
              </a:rPr>
              <a:t>Обратимые </a:t>
            </a:r>
            <a:r>
              <a:rPr lang="ru-RU" sz="1800" dirty="0">
                <a:solidFill>
                  <a:srgbClr val="FF0000"/>
                </a:solidFill>
              </a:rPr>
              <a:t>и</a:t>
            </a:r>
            <a:r>
              <a:rPr lang="ru-RU" sz="1800" b="1" i="1" dirty="0">
                <a:solidFill>
                  <a:srgbClr val="FF0000"/>
                </a:solidFill>
              </a:rPr>
              <a:t> необратимые</a:t>
            </a:r>
            <a:r>
              <a:rPr lang="ru-RU" sz="1800" dirty="0">
                <a:solidFill>
                  <a:srgbClr val="FF0000"/>
                </a:solidFill>
              </a:rPr>
              <a:t> </a:t>
            </a:r>
            <a:r>
              <a:rPr lang="ru-RU" sz="1800" dirty="0"/>
              <a:t>повреждения; </a:t>
            </a:r>
          </a:p>
          <a:p>
            <a:pPr lvl="0"/>
            <a:r>
              <a:rPr lang="ru-RU" sz="1800" b="1" i="1" dirty="0">
                <a:solidFill>
                  <a:srgbClr val="FF0000"/>
                </a:solidFill>
              </a:rPr>
              <a:t>Прямое (первичное) повреждение </a:t>
            </a:r>
            <a:r>
              <a:rPr lang="ru-RU" sz="1800" b="1" i="1" dirty="0"/>
              <a:t>- </a:t>
            </a:r>
            <a:r>
              <a:rPr lang="ru-RU" sz="1800" i="1" dirty="0"/>
              <a:t>е</a:t>
            </a:r>
            <a:r>
              <a:rPr lang="ru-RU" sz="1800" dirty="0"/>
              <a:t>сли патогенный агент действует непосредственно на клетку, а также через формирование цепи вторичных реакций. Например, при механической травме непосредственно в месте воздействия этого агента образуются </a:t>
            </a:r>
            <a:r>
              <a:rPr lang="ru-RU" sz="1800" u="sng" dirty="0"/>
              <a:t>БАВ –  продукты распада погибших клеток, гистамин, оксидазы, простагландины и др. соединения, синтезируемые поврежденными клетками.</a:t>
            </a:r>
            <a:r>
              <a:rPr lang="ru-RU" sz="1800" dirty="0"/>
              <a:t> БАВ, в свою очередь, вызывают нарушения функции клеток, ранее не попавших под влияние данного фактора. Такое повреждение получило название </a:t>
            </a:r>
            <a:r>
              <a:rPr lang="ru-RU" sz="1800" b="1" i="1" dirty="0"/>
              <a:t>опосредованное </a:t>
            </a:r>
            <a:r>
              <a:rPr lang="ru-RU" sz="1800" dirty="0"/>
              <a:t>или</a:t>
            </a:r>
            <a:r>
              <a:rPr lang="ru-RU" sz="1800" b="1" i="1" dirty="0"/>
              <a:t> вторичное</a:t>
            </a:r>
            <a:r>
              <a:rPr lang="ru-RU" sz="1800" dirty="0"/>
              <a:t>. Воздействие этиологического фактора может проявляться опосредованно и через изменения нервных и эндокринных регуляций (</a:t>
            </a:r>
            <a:r>
              <a:rPr lang="ru-RU" sz="1800" u="sng" dirty="0">
                <a:solidFill>
                  <a:srgbClr val="FF0000"/>
                </a:solidFill>
              </a:rPr>
              <a:t>шок, стресс</a:t>
            </a:r>
            <a:r>
              <a:rPr lang="ru-RU" sz="1800" dirty="0"/>
              <a:t>), при отклонениях физико-химического состояния организма (</a:t>
            </a:r>
            <a:r>
              <a:rPr lang="ru-RU" sz="1800" u="sng" dirty="0">
                <a:solidFill>
                  <a:srgbClr val="FF0000"/>
                </a:solidFill>
              </a:rPr>
              <a:t>ацидоз, </a:t>
            </a:r>
            <a:r>
              <a:rPr lang="ru-RU" sz="1800" u="sng" dirty="0" err="1">
                <a:solidFill>
                  <a:srgbClr val="FF0000"/>
                </a:solidFill>
              </a:rPr>
              <a:t>алколоз</a:t>
            </a:r>
            <a:r>
              <a:rPr lang="ru-RU" sz="1800" dirty="0"/>
              <a:t>), при нарушениях системного кровообращения (сердечная недостаточность), </a:t>
            </a:r>
            <a:r>
              <a:rPr lang="ru-RU" sz="1800" u="sng" dirty="0">
                <a:solidFill>
                  <a:srgbClr val="FF0000"/>
                </a:solidFill>
              </a:rPr>
              <a:t>гипоксии, </a:t>
            </a:r>
            <a:r>
              <a:rPr lang="ru-RU" sz="1800" u="sng" dirty="0" err="1">
                <a:solidFill>
                  <a:srgbClr val="FF0000"/>
                </a:solidFill>
              </a:rPr>
              <a:t>гипо</a:t>
            </a:r>
            <a:r>
              <a:rPr lang="ru-RU" sz="1800" u="sng" dirty="0">
                <a:solidFill>
                  <a:srgbClr val="FF0000"/>
                </a:solidFill>
              </a:rPr>
              <a:t>- и гипертермия, </a:t>
            </a:r>
            <a:r>
              <a:rPr lang="ru-RU" sz="1800" u="sng" dirty="0" err="1">
                <a:solidFill>
                  <a:srgbClr val="FF0000"/>
                </a:solidFill>
              </a:rPr>
              <a:t>гипо</a:t>
            </a:r>
            <a:r>
              <a:rPr lang="ru-RU" sz="1800" u="sng" dirty="0">
                <a:solidFill>
                  <a:srgbClr val="FF0000"/>
                </a:solidFill>
              </a:rPr>
              <a:t>- и </a:t>
            </a:r>
            <a:r>
              <a:rPr lang="ru-RU" sz="1800" u="sng" dirty="0" err="1">
                <a:solidFill>
                  <a:srgbClr val="FF0000"/>
                </a:solidFill>
              </a:rPr>
              <a:t>гипегликемия</a:t>
            </a:r>
            <a:r>
              <a:rPr lang="ru-RU" sz="1800" u="sng" dirty="0">
                <a:solidFill>
                  <a:srgbClr val="FF0000"/>
                </a:solidFill>
              </a:rPr>
              <a:t> и др.</a:t>
            </a:r>
          </a:p>
          <a:p>
            <a:endParaRPr lang="ru-RU" sz="1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746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оиск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98" y="376754"/>
            <a:ext cx="8171911" cy="43892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887631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7927" y="221673"/>
            <a:ext cx="8035637" cy="277091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700" dirty="0"/>
              <a:t/>
            </a:r>
            <a:br>
              <a:rPr lang="ru-RU" sz="2700" dirty="0"/>
            </a:br>
            <a:r>
              <a:rPr lang="ru-RU" sz="2700" b="1" dirty="0">
                <a:solidFill>
                  <a:srgbClr val="FF0000"/>
                </a:solidFill>
              </a:rPr>
              <a:t>С</a:t>
            </a:r>
            <a:r>
              <a:rPr lang="ru-RU" sz="2400" b="1" dirty="0">
                <a:solidFill>
                  <a:srgbClr val="FF0000"/>
                </a:solidFill>
              </a:rPr>
              <a:t>пецифические и неспецифические повреждения</a:t>
            </a:r>
            <a:r>
              <a:rPr lang="ru-RU" sz="2400" dirty="0"/>
              <a:t/>
            </a:r>
            <a:br>
              <a:rPr lang="ru-RU" sz="2400" dirty="0"/>
            </a:br>
            <a:endParaRPr lang="ru-RU" sz="27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307" y="498764"/>
            <a:ext cx="8062802" cy="622069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lvl="0"/>
            <a:r>
              <a:rPr lang="ru-RU" sz="1800" b="1" i="1" dirty="0"/>
              <a:t>От характера повреждений, вызванных определенным патогенным ф</a:t>
            </a:r>
            <a:r>
              <a:rPr lang="ru-RU" sz="1800" b="1" dirty="0"/>
              <a:t>актором, </a:t>
            </a:r>
            <a:r>
              <a:rPr lang="ru-RU" sz="1800" b="1" i="1" dirty="0"/>
              <a:t>развиваются:</a:t>
            </a:r>
          </a:p>
          <a:p>
            <a:r>
              <a:rPr lang="ru-RU" sz="1800" b="1" i="1" dirty="0"/>
              <a:t>Специфические повреждения</a:t>
            </a:r>
            <a:r>
              <a:rPr lang="ru-RU" sz="1800" dirty="0"/>
              <a:t> –  нарушения, вызванные определенным патогенным фактором конкретных структурно-молекулярных компонентов клетки или механизмов ее информационного обеспечения. </a:t>
            </a:r>
          </a:p>
          <a:p>
            <a:r>
              <a:rPr lang="ru-RU" sz="1800" dirty="0"/>
              <a:t>Специфическими нарушениями </a:t>
            </a:r>
            <a:r>
              <a:rPr lang="ru-RU" sz="1800" i="1" u="sng" dirty="0"/>
              <a:t>для ионизирующего </a:t>
            </a:r>
            <a:r>
              <a:rPr lang="ru-RU" sz="1800" u="sng" dirty="0"/>
              <a:t>и</a:t>
            </a:r>
            <a:r>
              <a:rPr lang="ru-RU" sz="1800" i="1" u="sng" dirty="0"/>
              <a:t> ультрафиолетовог</a:t>
            </a:r>
            <a:r>
              <a:rPr lang="ru-RU" sz="1800" i="1" dirty="0"/>
              <a:t>о</a:t>
            </a:r>
            <a:r>
              <a:rPr lang="ru-RU" sz="1800" dirty="0"/>
              <a:t> облучения является разрушение молекул, поглотивших их энергию с образованием </a:t>
            </a:r>
            <a:r>
              <a:rPr lang="ru-RU" sz="1800" b="1" i="1" dirty="0"/>
              <a:t>свободных радикалов. </a:t>
            </a:r>
            <a:r>
              <a:rPr lang="ru-RU" sz="1800" dirty="0"/>
              <a:t>Они приводят к нарушению внутриклеточных структур и биохимических процессов. </a:t>
            </a:r>
          </a:p>
          <a:p>
            <a:r>
              <a:rPr lang="ru-RU" sz="1800" dirty="0"/>
              <a:t>Воздействие </a:t>
            </a:r>
            <a:r>
              <a:rPr lang="ru-RU" sz="1800" i="1" u="sng" dirty="0"/>
              <a:t>химических</a:t>
            </a:r>
            <a:r>
              <a:rPr lang="ru-RU" sz="1800" u="sng" dirty="0"/>
              <a:t> этиологических факторов </a:t>
            </a:r>
            <a:r>
              <a:rPr lang="ru-RU" sz="1800" dirty="0"/>
              <a:t>проявляется большим разнообразием специфичности. Так</a:t>
            </a:r>
            <a:r>
              <a:rPr lang="ru-RU" sz="1800" b="1" dirty="0"/>
              <a:t>, </a:t>
            </a:r>
            <a:r>
              <a:rPr lang="ru-RU" sz="1800" b="1" i="1" dirty="0"/>
              <a:t>цианиды</a:t>
            </a:r>
            <a:r>
              <a:rPr lang="ru-RU" sz="1800" b="1" dirty="0"/>
              <a:t> подавляют активность </a:t>
            </a:r>
            <a:r>
              <a:rPr lang="ru-RU" sz="1800" b="1" dirty="0" err="1"/>
              <a:t>цитохромоксидазы</a:t>
            </a:r>
            <a:r>
              <a:rPr lang="ru-RU" sz="1800" b="1" dirty="0"/>
              <a:t> </a:t>
            </a:r>
            <a:r>
              <a:rPr lang="ru-RU" sz="1800" dirty="0"/>
              <a:t>(развивается тканевая гипоксия), </a:t>
            </a:r>
            <a:r>
              <a:rPr lang="ru-RU" sz="1800" b="1" dirty="0"/>
              <a:t>атропин блокирует </a:t>
            </a:r>
            <a:r>
              <a:rPr lang="ru-RU" sz="1800" b="1" dirty="0" err="1"/>
              <a:t>холинрецепторы</a:t>
            </a:r>
            <a:r>
              <a:rPr lang="ru-RU" sz="1800" b="1" dirty="0"/>
              <a:t> различных клеток</a:t>
            </a:r>
            <a:r>
              <a:rPr lang="ru-RU" sz="1800" dirty="0"/>
              <a:t>. </a:t>
            </a:r>
          </a:p>
          <a:p>
            <a:r>
              <a:rPr lang="ru-RU" sz="1800" i="1" u="sng" dirty="0"/>
              <a:t>Биологические этиологические факторы, </a:t>
            </a:r>
            <a:r>
              <a:rPr lang="ru-RU" sz="1800" dirty="0"/>
              <a:t>например, </a:t>
            </a:r>
            <a:r>
              <a:rPr lang="ru-RU" sz="1800" b="1" i="1" dirty="0"/>
              <a:t>токсины патогенной флоры, приникая в клетку,</a:t>
            </a:r>
            <a:r>
              <a:rPr lang="ru-RU" sz="1800" dirty="0"/>
              <a:t> вызывают угнетение определенных ее процессов. Например, </a:t>
            </a:r>
            <a:r>
              <a:rPr lang="ru-RU" sz="1800" b="1" i="1" dirty="0"/>
              <a:t>столбнячный токсин</a:t>
            </a:r>
            <a:r>
              <a:rPr lang="ru-RU" sz="1800" b="1" dirty="0"/>
              <a:t> </a:t>
            </a:r>
            <a:r>
              <a:rPr lang="ru-RU" sz="1800" dirty="0"/>
              <a:t>блокирует  торможение </a:t>
            </a:r>
            <a:r>
              <a:rPr lang="ru-RU" sz="1800" dirty="0" err="1"/>
              <a:t>мотонейронов</a:t>
            </a:r>
            <a:r>
              <a:rPr lang="ru-RU" sz="1800" dirty="0"/>
              <a:t>, </a:t>
            </a:r>
            <a:r>
              <a:rPr lang="ru-RU" sz="1800" b="1" i="1" dirty="0"/>
              <a:t>дифтерийный</a:t>
            </a:r>
            <a:r>
              <a:rPr lang="ru-RU" sz="1800" b="1" dirty="0"/>
              <a:t> </a:t>
            </a:r>
            <a:r>
              <a:rPr lang="ru-RU" sz="1800" b="1" i="1" dirty="0"/>
              <a:t>токсин </a:t>
            </a:r>
            <a:r>
              <a:rPr lang="ru-RU" sz="1800" dirty="0"/>
              <a:t>инактивирует </a:t>
            </a:r>
            <a:r>
              <a:rPr lang="ru-RU" sz="1800" b="1" i="1" dirty="0" err="1"/>
              <a:t>транслоказу</a:t>
            </a:r>
            <a:r>
              <a:rPr lang="ru-RU" sz="1800" b="1" i="1" dirty="0"/>
              <a:t>, </a:t>
            </a:r>
            <a:r>
              <a:rPr lang="ru-RU" sz="1800" dirty="0"/>
              <a:t>вследствие чего ингибируется синтез белка в клетках. </a:t>
            </a:r>
            <a:r>
              <a:rPr lang="ru-RU" sz="1800" b="1" i="1" dirty="0"/>
              <a:t>Холерный</a:t>
            </a:r>
            <a:r>
              <a:rPr lang="ru-RU" sz="1800" b="1" dirty="0"/>
              <a:t> </a:t>
            </a:r>
            <a:r>
              <a:rPr lang="ru-RU" sz="1800" b="1" i="1" dirty="0"/>
              <a:t>экзотоксин (</a:t>
            </a:r>
            <a:r>
              <a:rPr lang="ru-RU" sz="1800" b="1" i="1" dirty="0" err="1"/>
              <a:t>холероген</a:t>
            </a:r>
            <a:r>
              <a:rPr lang="ru-RU" sz="1800" b="1" dirty="0"/>
              <a:t>) </a:t>
            </a:r>
            <a:r>
              <a:rPr lang="ru-RU" sz="1800" dirty="0"/>
              <a:t>активирует образование </a:t>
            </a:r>
            <a:r>
              <a:rPr lang="ru-RU" sz="1800" dirty="0" err="1"/>
              <a:t>ц.АМФ</a:t>
            </a:r>
            <a:r>
              <a:rPr lang="ru-RU" sz="1800" dirty="0"/>
              <a:t> в эпителии тонкого кишечника. </a:t>
            </a:r>
            <a:r>
              <a:rPr lang="ru-RU" sz="1800" dirty="0" err="1"/>
              <a:t>Энтероциты</a:t>
            </a:r>
            <a:r>
              <a:rPr lang="ru-RU" sz="1800" dirty="0"/>
              <a:t> начинают усиленно выделять в просвет кишечника электролиты и воду, вызывая диарею.  Вирусы и простейшие, паразитируя клетках, снижают их функциональные возможности и продолжительность жизни – , например</a:t>
            </a:r>
            <a:r>
              <a:rPr lang="ru-RU" sz="1800" b="1" dirty="0"/>
              <a:t>, </a:t>
            </a:r>
            <a:r>
              <a:rPr lang="ru-RU" sz="1800" b="1" i="1" dirty="0"/>
              <a:t>вирус гепатита А, В, С, ВИЧ-инфекции</a:t>
            </a:r>
            <a:r>
              <a:rPr lang="ru-RU" sz="1800" i="1" dirty="0"/>
              <a:t>, </a:t>
            </a:r>
            <a:r>
              <a:rPr lang="ru-RU" sz="1800" b="1" i="1" dirty="0"/>
              <a:t>малярийный плазмодий </a:t>
            </a:r>
            <a:r>
              <a:rPr lang="ru-RU" sz="1800" dirty="0"/>
              <a:t>и др.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961631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244" y="161276"/>
            <a:ext cx="7945555" cy="517596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sz="2700" b="1" dirty="0">
                <a:solidFill>
                  <a:srgbClr val="FF0000"/>
                </a:solidFill>
              </a:rPr>
              <a:t>Неспецифические повреждения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1244" y="678872"/>
            <a:ext cx="7945556" cy="606829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sz="3300" b="1" i="1" dirty="0"/>
              <a:t>Неспецифические повреждения</a:t>
            </a:r>
            <a:r>
              <a:rPr lang="ru-RU" sz="3300" dirty="0"/>
              <a:t> – это стандартные, стереотипные изменения в клетках возникающие при их взаимодействии с широким спектром этиологических факторов. В качестве примера можно привести следующие нарушения:</a:t>
            </a:r>
          </a:p>
          <a:p>
            <a:pPr lvl="0"/>
            <a:r>
              <a:rPr lang="ru-RU" sz="3300" dirty="0"/>
              <a:t>повышение проницаемости мембран клеток;</a:t>
            </a:r>
          </a:p>
          <a:p>
            <a:pPr lvl="0"/>
            <a:r>
              <a:rPr lang="ru-RU" sz="3300" dirty="0"/>
              <a:t>активация свободно-радикальных и перекисных реакций;</a:t>
            </a:r>
          </a:p>
          <a:p>
            <a:pPr lvl="0"/>
            <a:r>
              <a:rPr lang="ru-RU" sz="3300" dirty="0"/>
              <a:t>внутриклеточный ацидоз;</a:t>
            </a:r>
          </a:p>
          <a:p>
            <a:pPr lvl="0"/>
            <a:r>
              <a:rPr lang="ru-RU" sz="3300" dirty="0"/>
              <a:t>денатурация молекул белков;</a:t>
            </a:r>
          </a:p>
          <a:p>
            <a:pPr lvl="0"/>
            <a:r>
              <a:rPr lang="ru-RU" sz="3300" dirty="0"/>
              <a:t>дисбаланс ионов и воды;</a:t>
            </a:r>
          </a:p>
          <a:p>
            <a:pPr lvl="0"/>
            <a:r>
              <a:rPr lang="ru-RU" sz="3300" dirty="0"/>
              <a:t>изменение интенсивности окислительного </a:t>
            </a:r>
            <a:r>
              <a:rPr lang="ru-RU" sz="3300" dirty="0" err="1"/>
              <a:t>фосфорилирования</a:t>
            </a:r>
            <a:r>
              <a:rPr lang="ru-RU" sz="3300" dirty="0"/>
              <a:t>.</a:t>
            </a:r>
          </a:p>
          <a:p>
            <a:r>
              <a:rPr lang="ru-RU" sz="3300" dirty="0"/>
              <a:t>      </a:t>
            </a:r>
            <a:r>
              <a:rPr lang="ru-RU" sz="3300" dirty="0" smtClean="0"/>
              <a:t>Взаимосвязь </a:t>
            </a:r>
            <a:r>
              <a:rPr lang="ru-RU" sz="3300" dirty="0"/>
              <a:t>между специфическими и неспецифическими повреждениями клеток разнообразны. Они могут возникать одновременно, либо одно из них предшествует другому. Выяснение конкретных видов нарушений, времени их возникновения и соотношении между собой, дает врачу необходимую информацию о характере и интенсивности действия причинного фактора, глубине и распространенности патологического процесса. </a:t>
            </a:r>
            <a:endParaRPr lang="ru-RU" sz="33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6417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52292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Неспецифические повреждения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17419"/>
            <a:ext cx="7886700" cy="5359544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dirty="0"/>
              <a:t>Например, если при гепатитах различного происхождения регистрируется только увеличение в плазме крови концентрации </a:t>
            </a:r>
            <a:r>
              <a:rPr lang="ru-RU" b="1" i="1" dirty="0"/>
              <a:t>ионов К</a:t>
            </a:r>
            <a:r>
              <a:rPr lang="ru-RU" b="1" dirty="0"/>
              <a:t> и </a:t>
            </a:r>
            <a:r>
              <a:rPr lang="ru-RU" b="1" i="1" dirty="0" err="1"/>
              <a:t>аланинаминотрансферазы</a:t>
            </a:r>
            <a:r>
              <a:rPr lang="ru-RU" b="1" dirty="0"/>
              <a:t> (АЛТ) </a:t>
            </a:r>
            <a:r>
              <a:rPr lang="ru-RU" dirty="0"/>
              <a:t>то это свидетельствуют о </a:t>
            </a:r>
            <a:r>
              <a:rPr lang="ru-RU" b="1" i="1" dirty="0"/>
              <a:t>легком течении</a:t>
            </a:r>
            <a:r>
              <a:rPr lang="ru-RU" b="1" dirty="0"/>
              <a:t> или </a:t>
            </a:r>
            <a:r>
              <a:rPr lang="ru-RU" b="1" i="1" dirty="0"/>
              <a:t>начале</a:t>
            </a:r>
            <a:r>
              <a:rPr lang="ru-RU" b="1" dirty="0"/>
              <a:t> заболевания.</a:t>
            </a:r>
            <a:r>
              <a:rPr lang="ru-RU" dirty="0"/>
              <a:t> Калий и АЛТ находятся в цитоплазме, возрастание их содержание за пределами клеточной мембраны характерны при нарушении ее проницаемости (неспецифическое повреждение).</a:t>
            </a:r>
          </a:p>
          <a:p>
            <a:r>
              <a:rPr lang="ru-RU" dirty="0"/>
              <a:t> Появление в крови довольно специфического для печени фермента – </a:t>
            </a:r>
            <a:r>
              <a:rPr lang="ru-RU" b="1" i="1" dirty="0" err="1"/>
              <a:t>сорбитдегидрогеназы</a:t>
            </a:r>
            <a:r>
              <a:rPr lang="ru-RU" b="1" dirty="0"/>
              <a:t> </a:t>
            </a:r>
            <a:r>
              <a:rPr lang="ru-RU" dirty="0"/>
              <a:t>и </a:t>
            </a:r>
            <a:r>
              <a:rPr lang="ru-RU" i="1" dirty="0" err="1"/>
              <a:t>органеллоспецифичных</a:t>
            </a:r>
            <a:r>
              <a:rPr lang="ru-RU" dirty="0"/>
              <a:t> – </a:t>
            </a:r>
            <a:r>
              <a:rPr lang="ru-RU" b="1" i="1" dirty="0" err="1"/>
              <a:t>глютаматдегидрогеназы</a:t>
            </a:r>
            <a:r>
              <a:rPr lang="ru-RU" dirty="0"/>
              <a:t> (локализация - митохондрии), </a:t>
            </a:r>
            <a:r>
              <a:rPr lang="ru-RU" b="1" i="1" dirty="0"/>
              <a:t>кислой </a:t>
            </a:r>
            <a:r>
              <a:rPr lang="ru-RU" b="1" i="1" dirty="0" err="1"/>
              <a:t>фосфотазы</a:t>
            </a:r>
            <a:r>
              <a:rPr lang="ru-RU" b="1" dirty="0"/>
              <a:t> </a:t>
            </a:r>
            <a:r>
              <a:rPr lang="ru-RU" dirty="0"/>
              <a:t>(локализация лизосомы) говорит об </a:t>
            </a:r>
            <a:r>
              <a:rPr lang="ru-RU" b="1" i="1" dirty="0"/>
              <a:t>усугублении патологического процесса</a:t>
            </a:r>
            <a:r>
              <a:rPr lang="ru-RU" dirty="0"/>
              <a:t>. Он уже не ограничивается только мембраной клетки, а затрагивает и внутриклеточные структуры.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5120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753350" cy="480001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>    Патология </a:t>
            </a:r>
            <a:r>
              <a:rPr lang="ru-RU" sz="3100" b="1" dirty="0">
                <a:solidFill>
                  <a:srgbClr val="FF0000"/>
                </a:solidFill>
              </a:rPr>
              <a:t>клетки — понятие </a:t>
            </a:r>
            <a:r>
              <a:rPr lang="ru-RU" sz="3100" b="1" dirty="0" smtClean="0">
                <a:solidFill>
                  <a:srgbClr val="FF0000"/>
                </a:solidFill>
              </a:rPr>
              <a:t>неоднозначное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845127"/>
            <a:ext cx="7850332" cy="533183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   </a:t>
            </a:r>
            <a:r>
              <a:rPr lang="ru-RU" sz="4200" dirty="0" smtClean="0"/>
              <a:t>Во-первых</a:t>
            </a:r>
            <a:r>
              <a:rPr lang="ru-RU" sz="4200" dirty="0"/>
              <a:t>, патология ее специализированных ультраструктур — не только стереотипные изменения той или иной ультраструктуры в ответ на различные воздействия, но и специфичные изменения ультраструктур, когда можно говорить о хромосомных болезнях и болезнях рецепторов, </a:t>
            </a:r>
            <a:r>
              <a:rPr lang="ru-RU" sz="4200" dirty="0" err="1"/>
              <a:t>лизосомных</a:t>
            </a:r>
            <a:r>
              <a:rPr lang="ru-RU" sz="4200" dirty="0"/>
              <a:t>, </a:t>
            </a:r>
            <a:r>
              <a:rPr lang="ru-RU" sz="4200" dirty="0" err="1"/>
              <a:t>митохондриальных</a:t>
            </a:r>
            <a:r>
              <a:rPr lang="ru-RU" sz="4200" dirty="0"/>
              <a:t>, </a:t>
            </a:r>
            <a:r>
              <a:rPr lang="ru-RU" sz="4200" dirty="0" err="1"/>
              <a:t>пероксисомных</a:t>
            </a:r>
            <a:r>
              <a:rPr lang="ru-RU" sz="4200" dirty="0"/>
              <a:t> и других болезнях клетки. </a:t>
            </a:r>
          </a:p>
          <a:p>
            <a:r>
              <a:rPr lang="ru-RU" sz="4200" dirty="0"/>
              <a:t>      Во-вторых, патология клетки — изменения ее компонентов и ультраструктур, которые находятся в причинно-следственных связях. При этом речь идет о выявлении общих закономерностей повреждения клетки и ее реакции на повреждение: рецепции патогенной информации клеткой и реакции на повреждение; нарушений проницаемости клеточных мембран и циркуляции внутриклеточной жидкости; нарушений метаболизма клетки; смерти клетки (некроза); клеточной дисплазии и метаплазии, гипертрофии и атрофии; патологии движения клетки, ее ядра и генетического аппарата.</a:t>
            </a:r>
          </a:p>
        </p:txBody>
      </p:sp>
    </p:spTree>
    <p:extLst>
      <p:ext uri="{BB962C8B-B14F-4D97-AF65-F5344CB8AC3E}">
        <p14:creationId xmlns:p14="http://schemas.microsoft.com/office/powerpoint/2010/main" val="31228717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1154</Words>
  <Application>Microsoft Office PowerPoint</Application>
  <PresentationFormat>Экран (4:3)</PresentationFormat>
  <Paragraphs>45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Лекция 1. Тема: «Предмет патологии клеток. Влияние повреждающих факторов на структуру и функцию клеток»  </vt:lpstr>
      <vt:lpstr>СОХРАНЕНИЕ ГОМЕОСТАЗА И ПАТОЛОГИЯ КЛЕТКИ</vt:lpstr>
      <vt:lpstr>Факторы вызывающие повреждение клеток </vt:lpstr>
      <vt:lpstr> Типы повреждения клетки  </vt:lpstr>
      <vt:lpstr>Презентация PowerPoint</vt:lpstr>
      <vt:lpstr> Специфические и неспецифические повреждения </vt:lpstr>
      <vt:lpstr>Неспецифические повреждения</vt:lpstr>
      <vt:lpstr>Неспецифические повреждения</vt:lpstr>
      <vt:lpstr>    Патология клетки — понятие неоднозначное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Тема: «Предмет патологии клеток. Влияние повреждающих факторов на структуру и функцию клеток»  </dc:title>
  <dc:creator>Home</dc:creator>
  <cp:lastModifiedBy>User</cp:lastModifiedBy>
  <cp:revision>27</cp:revision>
  <dcterms:created xsi:type="dcterms:W3CDTF">2020-01-19T15:38:49Z</dcterms:created>
  <dcterms:modified xsi:type="dcterms:W3CDTF">2021-01-24T17:07:52Z</dcterms:modified>
</cp:coreProperties>
</file>